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22"/>
  </p:notesMasterIdLst>
  <p:sldIdLst>
    <p:sldId id="282" r:id="rId5"/>
    <p:sldId id="283" r:id="rId6"/>
    <p:sldId id="284" r:id="rId7"/>
    <p:sldId id="286" r:id="rId8"/>
    <p:sldId id="287" r:id="rId9"/>
    <p:sldId id="285" r:id="rId10"/>
    <p:sldId id="289" r:id="rId11"/>
    <p:sldId id="258" r:id="rId12"/>
    <p:sldId id="279" r:id="rId13"/>
    <p:sldId id="278" r:id="rId14"/>
    <p:sldId id="281" r:id="rId15"/>
    <p:sldId id="270" r:id="rId16"/>
    <p:sldId id="261" r:id="rId17"/>
    <p:sldId id="280" r:id="rId18"/>
    <p:sldId id="290" r:id="rId19"/>
    <p:sldId id="276" r:id="rId20"/>
    <p:sldId id="257" r:id="rId2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CA3D"/>
    <a:srgbClr val="004A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7" d="100"/>
          <a:sy n="127" d="100"/>
        </p:scale>
        <p:origin x="126" y="31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0736C9-5477-484E-9DF7-7A32E4C6A049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4D3D3B-466F-A54D-99BE-CBAAE233888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57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496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AAEDD0-0179-9A43-B484-705B3D305B9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50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557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799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ACDB3CC-F982-40F9-8DD6-BCC9AFBF44BD}" type="datetime1">
              <a:rPr lang="en-US" smtClean="0"/>
              <a:pPr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F88E988-FB04-AB4E-BE5A-59F242AF7F7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913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A9E7B99-7C3F-4BC3-B7B8-7E1F8C620B24}" type="datetime1">
              <a:rPr lang="en-US" smtClean="0"/>
              <a:pPr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1AF2B4D-6B12-4EDF-87BB-2B55CECB661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‹nº›</a:t>
            </a:fld>
            <a:endParaRPr kumimoji="0" lang="en-US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  <p:sldLayoutId id="2147493467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225" y="2330672"/>
            <a:ext cx="5161550" cy="47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98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25356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205130" y="1565095"/>
            <a:ext cx="410308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dirty="0">
                <a:solidFill>
                  <a:srgbClr val="004AB4"/>
                </a:solidFill>
                <a:latin typeface="DIN Condensed Bold"/>
                <a:cs typeface="DIN Condensed Bold"/>
              </a:rPr>
              <a:t>SAFE </a:t>
            </a:r>
          </a:p>
          <a:p>
            <a:pPr>
              <a:lnSpc>
                <a:spcPct val="80000"/>
              </a:lnSpc>
            </a:pPr>
            <a:r>
              <a:rPr lang="en-US" sz="6000" dirty="0">
                <a:ln w="12700">
                  <a:solidFill>
                    <a:srgbClr val="004AB4"/>
                  </a:solidFill>
                </a:ln>
                <a:noFill/>
                <a:latin typeface="DIN Condensed Bold"/>
                <a:cs typeface="DIN Condensed Bold"/>
              </a:rPr>
              <a:t>Riders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43448" y="2813422"/>
            <a:ext cx="3302388" cy="686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rgbClr val="004AB4"/>
                </a:solidFill>
                <a:latin typeface="Gotham HTF Light"/>
                <a:cs typeface="Gotham HTF Light"/>
              </a:rPr>
              <a:t>MOBILIDADE SEGURA, SUSTENTÁVEL E INTELIGENTE</a:t>
            </a:r>
            <a:endParaRPr lang="en-US" b="1" dirty="0">
              <a:solidFill>
                <a:srgbClr val="004AB4"/>
              </a:solidFill>
              <a:latin typeface="Gotham HTF Bold"/>
              <a:cs typeface="Gotham HTF Bold"/>
            </a:endParaRPr>
          </a:p>
        </p:txBody>
      </p:sp>
    </p:spTree>
    <p:extLst>
      <p:ext uri="{BB962C8B-B14F-4D97-AF65-F5344CB8AC3E}">
        <p14:creationId xmlns:p14="http://schemas.microsoft.com/office/powerpoint/2010/main" val="79430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149767" y="1022801"/>
            <a:ext cx="6844466" cy="3097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>
              <a:lnSpc>
                <a:spcPct val="130000"/>
              </a:lnSpc>
              <a:spcAft>
                <a:spcPts val="1200"/>
              </a:spcAft>
            </a:pPr>
            <a:r>
              <a:rPr lang="pt-BR" dirty="0">
                <a:solidFill>
                  <a:schemeClr val="bg1"/>
                </a:solidFill>
                <a:latin typeface="Gotham HTF Book"/>
              </a:rPr>
              <a:t>De acordo com um estudo realizado em 2020 pelo Ministério dos Transportes, Portos e Aviação, a principal causa de acidentes de trânsito no Brasil está ligada à negligência dos motoristas: 53,7%.</a:t>
            </a:r>
          </a:p>
          <a:p>
            <a:pPr marL="0" algn="ctr">
              <a:lnSpc>
                <a:spcPct val="130000"/>
              </a:lnSpc>
              <a:spcAft>
                <a:spcPts val="1200"/>
              </a:spcAft>
            </a:pPr>
            <a:r>
              <a:rPr lang="pt-BR" dirty="0">
                <a:solidFill>
                  <a:schemeClr val="bg1"/>
                </a:solidFill>
                <a:latin typeface="Gotham HTF Book"/>
              </a:rPr>
              <a:t> </a:t>
            </a:r>
            <a:br>
              <a:rPr lang="pt-BR" dirty="0">
                <a:solidFill>
                  <a:schemeClr val="bg1"/>
                </a:solidFill>
                <a:latin typeface="Gotham HTF Book"/>
              </a:rPr>
            </a:br>
            <a:r>
              <a:rPr lang="pt-BR" dirty="0">
                <a:solidFill>
                  <a:schemeClr val="bg1"/>
                </a:solidFill>
                <a:latin typeface="Gotham HTF Book"/>
              </a:rPr>
              <a:t>A partir dessa informação, a 21Coder</a:t>
            </a:r>
            <a:r>
              <a:rPr lang="pt-BR" dirty="0">
                <a:solidFill>
                  <a:schemeClr val="bg1"/>
                </a:solidFill>
                <a:latin typeface="Brush Script MT" panose="03060802040406070304" pitchFamily="66" charset="0"/>
              </a:rPr>
              <a:t>5 </a:t>
            </a:r>
            <a:r>
              <a:rPr lang="pt-BR" dirty="0">
                <a:solidFill>
                  <a:schemeClr val="bg1"/>
                </a:solidFill>
                <a:latin typeface="Gotham HTF Book"/>
              </a:rPr>
              <a:t>criou um modelo lógico para o SAFE RIDERS, uma solução tecnológica que tem como objetivo a prevenção de acidentes urbanos envolvendo veículos sustentáveis e buscando melhorar a mobilidade da população.</a:t>
            </a:r>
          </a:p>
        </p:txBody>
      </p:sp>
    </p:spTree>
    <p:extLst>
      <p:ext uri="{BB962C8B-B14F-4D97-AF65-F5344CB8AC3E}">
        <p14:creationId xmlns:p14="http://schemas.microsoft.com/office/powerpoint/2010/main" val="306629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621427" y="2980916"/>
            <a:ext cx="1327120" cy="19492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06087" y="237427"/>
            <a:ext cx="2490655" cy="2178251"/>
          </a:xfrm>
          <a:prstGeom prst="rect">
            <a:avLst/>
          </a:prstGeom>
        </p:spPr>
      </p:pic>
      <p:pic>
        <p:nvPicPr>
          <p:cNvPr id="11" name="Picture 10" descr="Untitl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381" y="653686"/>
            <a:ext cx="6483245" cy="467158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032271" y="927673"/>
            <a:ext cx="5129161" cy="32086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8E3B3FCE-138A-DB97-B438-73B834CD5B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0572" y="1008296"/>
            <a:ext cx="4988205" cy="306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24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149767" y="1562948"/>
            <a:ext cx="6844466" cy="2017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>
              <a:lnSpc>
                <a:spcPct val="130000"/>
              </a:lnSpc>
              <a:spcAft>
                <a:spcPts val="1200"/>
              </a:spcAft>
            </a:pPr>
            <a:r>
              <a:rPr lang="pt-BR" b="1" dirty="0">
                <a:solidFill>
                  <a:srgbClr val="97CA3D"/>
                </a:solidFill>
                <a:latin typeface="Gotham HTF Book"/>
                <a:cs typeface="Gotham HTF Book"/>
              </a:rPr>
              <a:t>Insight 1: </a:t>
            </a:r>
          </a:p>
          <a:p>
            <a:pPr marL="0" algn="ctr">
              <a:lnSpc>
                <a:spcPct val="130000"/>
              </a:lnSpc>
              <a:spcAft>
                <a:spcPts val="1200"/>
              </a:spcAft>
            </a:pPr>
            <a:r>
              <a:rPr lang="pt-BR" dirty="0">
                <a:solidFill>
                  <a:schemeClr val="bg1"/>
                </a:solidFill>
                <a:latin typeface="Gotham HTF Book"/>
                <a:cs typeface="Gotham HTF Book"/>
              </a:rPr>
              <a:t>Considerando que a velocidade é um dos fatores cruciais na gravidade de um acidente, podemos utilizar o dado de "velocidade da via" para indicar rotas ao ciclista onde a velocidade é menor, entre 30 e 40 km/h, a fim de prevenir acidentes graves e fatais</a:t>
            </a:r>
          </a:p>
        </p:txBody>
      </p:sp>
    </p:spTree>
    <p:extLst>
      <p:ext uri="{BB962C8B-B14F-4D97-AF65-F5344CB8AC3E}">
        <p14:creationId xmlns:p14="http://schemas.microsoft.com/office/powerpoint/2010/main" val="1959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149767" y="1382899"/>
            <a:ext cx="6844466" cy="2377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>
              <a:lnSpc>
                <a:spcPct val="130000"/>
              </a:lnSpc>
              <a:spcAft>
                <a:spcPts val="1200"/>
              </a:spcAft>
            </a:pPr>
            <a:r>
              <a:rPr lang="pt-BR" b="1" dirty="0">
                <a:solidFill>
                  <a:srgbClr val="97CA3D"/>
                </a:solidFill>
                <a:latin typeface="Gotham HTF Book"/>
                <a:cs typeface="Gotham HTF Book"/>
              </a:rPr>
              <a:t>Insight 2: </a:t>
            </a:r>
          </a:p>
          <a:p>
            <a:pPr marL="0" algn="ctr">
              <a:lnSpc>
                <a:spcPct val="130000"/>
              </a:lnSpc>
              <a:spcAft>
                <a:spcPts val="1200"/>
              </a:spcAft>
            </a:pPr>
            <a:r>
              <a:rPr lang="pt-BR" dirty="0">
                <a:solidFill>
                  <a:schemeClr val="bg1"/>
                </a:solidFill>
                <a:latin typeface="Gotham HTF Book"/>
                <a:cs typeface="Gotham HTF Book"/>
              </a:rPr>
              <a:t>Considerando que a falta de atenção é um dos principais culpados por acidentes automobilísticos, podemos utilizar dados de localização para emitir um sinal que possa ser recebido pelos carros e esse sinal seja mostrado no painel, deixando tanto o veiculo quanto o motorista em alerta. </a:t>
            </a:r>
          </a:p>
        </p:txBody>
      </p:sp>
    </p:spTree>
    <p:extLst>
      <p:ext uri="{BB962C8B-B14F-4D97-AF65-F5344CB8AC3E}">
        <p14:creationId xmlns:p14="http://schemas.microsoft.com/office/powerpoint/2010/main" val="1055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149767" y="1382899"/>
            <a:ext cx="6844466" cy="2377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>
              <a:lnSpc>
                <a:spcPct val="130000"/>
              </a:lnSpc>
              <a:spcAft>
                <a:spcPts val="1200"/>
              </a:spcAft>
            </a:pPr>
            <a:r>
              <a:rPr lang="pt-BR" b="1" dirty="0">
                <a:solidFill>
                  <a:srgbClr val="97CA3D"/>
                </a:solidFill>
                <a:latin typeface="Gotham HTF Book"/>
                <a:cs typeface="Gotham HTF Book"/>
              </a:rPr>
              <a:t>Insight 3: </a:t>
            </a:r>
          </a:p>
          <a:p>
            <a:pPr marL="0" algn="ctr">
              <a:lnSpc>
                <a:spcPct val="130000"/>
              </a:lnSpc>
              <a:spcAft>
                <a:spcPts val="1200"/>
              </a:spcAft>
            </a:pPr>
            <a:r>
              <a:rPr lang="pt-BR" dirty="0">
                <a:solidFill>
                  <a:schemeClr val="bg1"/>
                </a:solidFill>
                <a:latin typeface="Gotham HTF Book"/>
              </a:rPr>
              <a:t>Considerando a desobediência à sinalização como um dos principais fatores de acidentes, </a:t>
            </a:r>
            <a:r>
              <a:rPr lang="pt-BR" dirty="0">
                <a:solidFill>
                  <a:schemeClr val="bg1"/>
                </a:solidFill>
                <a:latin typeface="Gotham HTF Book"/>
                <a:cs typeface="Gotham HTF Book"/>
              </a:rPr>
              <a:t>podemos utilizar os dados para monitorar as vias com mais incidentes/acidentes através da tabela de Alerta, para evitar indicar rotas por elas e notificar as autoridades públicas sobre problemas de segurança na mobilidade nesses locais.</a:t>
            </a:r>
          </a:p>
        </p:txBody>
      </p:sp>
    </p:spTree>
    <p:extLst>
      <p:ext uri="{BB962C8B-B14F-4D97-AF65-F5344CB8AC3E}">
        <p14:creationId xmlns:p14="http://schemas.microsoft.com/office/powerpoint/2010/main" val="2875541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0" y="2256571"/>
            <a:ext cx="9144000" cy="630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97CA3D"/>
                </a:solidFill>
                <a:latin typeface="DIN Condensed Bold"/>
                <a:cs typeface="DIN Condensed Bold"/>
              </a:rPr>
              <a:t>OBRIGADO !</a:t>
            </a:r>
          </a:p>
        </p:txBody>
      </p:sp>
    </p:spTree>
    <p:extLst>
      <p:ext uri="{BB962C8B-B14F-4D97-AF65-F5344CB8AC3E}">
        <p14:creationId xmlns:p14="http://schemas.microsoft.com/office/powerpoint/2010/main" val="7049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542" y="2421257"/>
            <a:ext cx="3204916" cy="29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326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278966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526A5DC-D297-5F11-AF22-47CB7726B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00" y="1581150"/>
            <a:ext cx="31496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608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67733"/>
            <a:ext cx="9144000" cy="5346699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C059309-26A2-B6CD-3320-887F617E2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700" y="1739900"/>
            <a:ext cx="45466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276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67733"/>
            <a:ext cx="9144000" cy="5346699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6B59141-B2D6-3ADA-00BB-DA9145E24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95" y="1050758"/>
            <a:ext cx="8443810" cy="304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558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11A7A2E-5537-A529-7D85-48B9F1078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1474" y="0"/>
            <a:ext cx="10031207" cy="526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73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A2AB91B-EADE-FD57-2FB8-9BC23CE47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040" y="-79960"/>
            <a:ext cx="9866080" cy="530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79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2210608"/>
            <a:ext cx="9144000" cy="6438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pt-BR" sz="3200">
                <a:solidFill>
                  <a:srgbClr val="FFFFFF"/>
                </a:solidFill>
                <a:latin typeface="Gotham HTF Light"/>
                <a:cs typeface="Gotham HTF Light"/>
              </a:rPr>
              <a:t>DESAFIO SMART MOBILITY</a:t>
            </a:r>
            <a:endParaRPr lang="pt-BR" sz="3200">
              <a:solidFill>
                <a:srgbClr val="FFFFFF"/>
              </a:solidFill>
              <a:latin typeface="Gotham HTF Bold"/>
              <a:cs typeface="Gotham HTF Bol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989" y="3222970"/>
            <a:ext cx="6870023" cy="237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989" y="1913822"/>
            <a:ext cx="6870023" cy="2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69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1845721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>
                <a:ln w="12700">
                  <a:solidFill>
                    <a:srgbClr val="004AB4"/>
                  </a:solidFill>
                </a:ln>
                <a:noFill/>
                <a:latin typeface="DIN Condensed Bold"/>
                <a:cs typeface="DIN Condensed Bold"/>
              </a:rPr>
              <a:t>Equipe</a:t>
            </a:r>
            <a:r>
              <a:rPr lang="en-US" sz="6000" dirty="0">
                <a:ln w="12700">
                  <a:solidFill>
                    <a:srgbClr val="004AB4"/>
                  </a:solidFill>
                </a:ln>
                <a:noFill/>
                <a:latin typeface="DIN Condensed Bold"/>
                <a:cs typeface="DIN Condensed Bold"/>
              </a:rPr>
              <a:t> </a:t>
            </a:r>
            <a:r>
              <a:rPr lang="en-US" sz="6000" dirty="0">
                <a:solidFill>
                  <a:srgbClr val="004AB4"/>
                </a:solidFill>
                <a:latin typeface="DIN Condensed Bold"/>
                <a:cs typeface="DIN Condensed Bold"/>
              </a:rPr>
              <a:t>21Coder</a:t>
            </a:r>
            <a:r>
              <a:rPr lang="en-US" sz="6000" dirty="0">
                <a:solidFill>
                  <a:srgbClr val="004AB4"/>
                </a:solidFill>
                <a:latin typeface="Brush Script MT" panose="03060802040406070304" pitchFamily="66" charset="0"/>
                <a:cs typeface="DIN Condensed Bold"/>
              </a:rPr>
              <a:t>5</a:t>
            </a:r>
            <a:endParaRPr lang="en-US" sz="6000" dirty="0">
              <a:ln w="12700">
                <a:solidFill>
                  <a:srgbClr val="004AB4"/>
                </a:solidFill>
              </a:ln>
              <a:noFill/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60953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" y="367976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err="1">
                <a:ln w="12700">
                  <a:solidFill>
                    <a:srgbClr val="004AB4"/>
                  </a:solidFill>
                </a:ln>
                <a:solidFill>
                  <a:srgbClr val="004AB4"/>
                </a:solidFill>
                <a:latin typeface="DIN Condensed Bold"/>
                <a:cs typeface="DIN Condensed Bold"/>
              </a:rPr>
              <a:t>Componentes</a:t>
            </a:r>
            <a:endParaRPr lang="en-US" sz="6000">
              <a:ln w="12700">
                <a:solidFill>
                  <a:srgbClr val="004AB4"/>
                </a:solidFill>
              </a:ln>
              <a:noFill/>
              <a:latin typeface="DIN Condensed Bold"/>
              <a:cs typeface="DIN Condensed 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69010" y="175161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004AB4"/>
                </a:solidFill>
                <a:latin typeface="Gotham HTF Book"/>
                <a:cs typeface="Gotham HTF Book"/>
              </a:rPr>
              <a:t>RM96757 - </a:t>
            </a:r>
            <a:r>
              <a:rPr lang="pt-BR" b="0" i="0" dirty="0">
                <a:solidFill>
                  <a:srgbClr val="91A3AD"/>
                </a:solidFill>
                <a:effectLst/>
                <a:latin typeface="Roboto" panose="02000000000000000000" pitchFamily="2" charset="0"/>
              </a:rPr>
              <a:t>Bruno Eduardo Soares Martins</a:t>
            </a:r>
            <a:r>
              <a:rPr lang="pt-BR" dirty="0">
                <a:solidFill>
                  <a:srgbClr val="004AB4"/>
                </a:solidFill>
                <a:latin typeface="Gotham HTF Book"/>
                <a:cs typeface="Gotham HTF Book"/>
              </a:rPr>
              <a:t> </a:t>
            </a: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9793CD0F-4C12-0B45-BB46-972048B821FE}"/>
              </a:ext>
            </a:extLst>
          </p:cNvPr>
          <p:cNvSpPr txBox="1"/>
          <p:nvPr/>
        </p:nvSpPr>
        <p:spPr>
          <a:xfrm>
            <a:off x="-69010" y="220241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004AB4"/>
                </a:solidFill>
                <a:latin typeface="Gotham HTF Book"/>
                <a:cs typeface="Gotham HTF Book"/>
              </a:rPr>
              <a:t>RM96420 – </a:t>
            </a:r>
            <a:r>
              <a:rPr lang="pt-BR" b="0" i="0" dirty="0">
                <a:solidFill>
                  <a:srgbClr val="91A3AD"/>
                </a:solidFill>
                <a:effectLst/>
                <a:latin typeface="Roboto" panose="02000000000000000000" pitchFamily="2" charset="0"/>
              </a:rPr>
              <a:t>Caio Francisco da Cunha</a:t>
            </a:r>
            <a:r>
              <a:rPr lang="pt-BR" dirty="0">
                <a:solidFill>
                  <a:srgbClr val="004AB4"/>
                </a:solidFill>
                <a:latin typeface="Gotham HTF Book"/>
                <a:cs typeface="Gotham HTF Book"/>
              </a:rPr>
              <a:t> 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D11168E3-2843-664A-BA7E-F53B3AFE4D98}"/>
              </a:ext>
            </a:extLst>
          </p:cNvPr>
          <p:cNvSpPr txBox="1"/>
          <p:nvPr/>
        </p:nvSpPr>
        <p:spPr>
          <a:xfrm>
            <a:off x="-69010" y="265322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004AB4"/>
                </a:solidFill>
                <a:latin typeface="Gotham HTF Book"/>
                <a:cs typeface="Gotham HTF Book"/>
              </a:rPr>
              <a:t>RM97422 - </a:t>
            </a:r>
            <a:r>
              <a:rPr lang="pt-BR" b="0" i="0" dirty="0">
                <a:solidFill>
                  <a:srgbClr val="91A3AD"/>
                </a:solidFill>
                <a:effectLst/>
                <a:latin typeface="Roboto" panose="02000000000000000000" pitchFamily="2" charset="0"/>
              </a:rPr>
              <a:t>Fabio Ricardo Moreira Melo</a:t>
            </a:r>
            <a:endParaRPr lang="pt-BR" dirty="0">
              <a:solidFill>
                <a:srgbClr val="004AB4"/>
              </a:solidFill>
              <a:latin typeface="Gotham HTF Book"/>
              <a:cs typeface="Gotham HTF Book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B2A50D63-BE79-4349-BE5F-1166574BCD19}"/>
              </a:ext>
            </a:extLst>
          </p:cNvPr>
          <p:cNvSpPr txBox="1"/>
          <p:nvPr/>
        </p:nvSpPr>
        <p:spPr>
          <a:xfrm>
            <a:off x="-69010" y="3103346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004AB4"/>
                </a:solidFill>
                <a:latin typeface="Gotham HTF Book"/>
                <a:cs typeface="Gotham HTF Book"/>
              </a:rPr>
              <a:t>RM97115 - </a:t>
            </a:r>
            <a:r>
              <a:rPr lang="pt-BR" b="0" i="0" dirty="0">
                <a:solidFill>
                  <a:srgbClr val="91A3AD"/>
                </a:solidFill>
                <a:effectLst/>
                <a:latin typeface="Roboto" panose="02000000000000000000" pitchFamily="2" charset="0"/>
              </a:rPr>
              <a:t>José Renato de Aquino Pereira</a:t>
            </a:r>
            <a:endParaRPr lang="pt-BR" dirty="0">
              <a:solidFill>
                <a:srgbClr val="004AB4"/>
              </a:solidFill>
              <a:latin typeface="Gotham HTF Book"/>
              <a:cs typeface="Gotham HTF Book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7048F80-6587-FB43-A5D4-97315D1425CC}"/>
              </a:ext>
            </a:extLst>
          </p:cNvPr>
          <p:cNvSpPr txBox="1"/>
          <p:nvPr/>
        </p:nvSpPr>
        <p:spPr>
          <a:xfrm>
            <a:off x="-69010" y="3504586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004AB4"/>
                </a:solidFill>
                <a:latin typeface="Gotham HTF Book"/>
                <a:cs typeface="Gotham HTF Book"/>
              </a:rPr>
              <a:t>RM96885 - </a:t>
            </a:r>
            <a:r>
              <a:rPr lang="pt-BR" b="0" i="0" dirty="0">
                <a:solidFill>
                  <a:srgbClr val="91A3AD"/>
                </a:solidFill>
                <a:effectLst/>
                <a:latin typeface="Roboto" panose="02000000000000000000" pitchFamily="2" charset="0"/>
              </a:rPr>
              <a:t>Pedro </a:t>
            </a:r>
            <a:r>
              <a:rPr lang="pt-BR" b="0" i="0" dirty="0" err="1">
                <a:solidFill>
                  <a:srgbClr val="91A3AD"/>
                </a:solidFill>
                <a:effectLst/>
                <a:latin typeface="Roboto" panose="02000000000000000000" pitchFamily="2" charset="0"/>
              </a:rPr>
              <a:t>Guarize</a:t>
            </a:r>
            <a:r>
              <a:rPr lang="pt-BR" b="0" i="0" dirty="0">
                <a:solidFill>
                  <a:srgbClr val="91A3AD"/>
                </a:solidFill>
                <a:effectLst/>
                <a:latin typeface="Roboto" panose="02000000000000000000" pitchFamily="2" charset="0"/>
              </a:rPr>
              <a:t> Montenegro</a:t>
            </a:r>
            <a:endParaRPr lang="pt-BR" dirty="0">
              <a:solidFill>
                <a:srgbClr val="004AB4"/>
              </a:solidFill>
              <a:latin typeface="Gotham HTF Book"/>
              <a:cs typeface="Gotham HTF Book"/>
            </a:endParaRPr>
          </a:p>
        </p:txBody>
      </p:sp>
    </p:spTree>
    <p:extLst>
      <p:ext uri="{BB962C8B-B14F-4D97-AF65-F5344CB8AC3E}">
        <p14:creationId xmlns:p14="http://schemas.microsoft.com/office/powerpoint/2010/main" val="355121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6587DEE977C9143A042F3416864AA9F" ma:contentTypeVersion="12" ma:contentTypeDescription="Crie um novo documento." ma:contentTypeScope="" ma:versionID="c14b0684b4a3b3fd565d51df079320fd">
  <xsd:schema xmlns:xsd="http://www.w3.org/2001/XMLSchema" xmlns:xs="http://www.w3.org/2001/XMLSchema" xmlns:p="http://schemas.microsoft.com/office/2006/metadata/properties" xmlns:ns2="34cf085e-19ad-4e7f-97e3-12854e4d6797" xmlns:ns3="00791995-7579-403d-890a-6e3e017e0c43" targetNamespace="http://schemas.microsoft.com/office/2006/metadata/properties" ma:root="true" ma:fieldsID="ee00f8c08eb5a2dd3a4a159c715200c9" ns2:_="" ns3:_="">
    <xsd:import namespace="34cf085e-19ad-4e7f-97e3-12854e4d6797"/>
    <xsd:import namespace="00791995-7579-403d-890a-6e3e017e0c43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cf085e-19ad-4e7f-97e3-12854e4d679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Marcações de imagem" ma:readOnly="false" ma:fieldId="{5cf76f15-5ced-4ddc-b409-7134ff3c332f}" ma:taxonomyMulti="true" ma:sspId="e2398b20-2c76-408b-9565-673d41e594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791995-7579-403d-890a-6e3e017e0c43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2aea2352-51c5-406e-baa6-6f54f7bc7881}" ma:internalName="TaxCatchAll" ma:showField="CatchAllData" ma:web="00791995-7579-403d-890a-6e3e017e0c4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0791995-7579-403d-890a-6e3e017e0c43" xsi:nil="true"/>
    <lcf76f155ced4ddcb4097134ff3c332f xmlns="34cf085e-19ad-4e7f-97e3-12854e4d679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E1DF599-F3DD-47BF-9C9D-EEFBEBE0219C}">
  <ds:schemaRefs>
    <ds:schemaRef ds:uri="00791995-7579-403d-890a-6e3e017e0c43"/>
    <ds:schemaRef ds:uri="34cf085e-19ad-4e7f-97e3-12854e4d679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00791995-7579-403d-890a-6e3e017e0c43"/>
    <ds:schemaRef ds:uri="34cf085e-19ad-4e7f-97e3-12854e4d6797"/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2</TotalTime>
  <Words>290</Words>
  <Application>Microsoft Office PowerPoint</Application>
  <PresentationFormat>Apresentação na tela (16:9)</PresentationFormat>
  <Paragraphs>27</Paragraphs>
  <Slides>17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6" baseType="lpstr">
      <vt:lpstr>Arial</vt:lpstr>
      <vt:lpstr>Brush Script MT</vt:lpstr>
      <vt:lpstr>Calibri</vt:lpstr>
      <vt:lpstr>DIN Condensed Bold</vt:lpstr>
      <vt:lpstr>Gotham HTF Bold</vt:lpstr>
      <vt:lpstr>Gotham HTF Book</vt:lpstr>
      <vt:lpstr>Gotham HTF Light</vt:lpstr>
      <vt:lpstr>Roboto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Bruno Martins</cp:lastModifiedBy>
  <cp:revision>5</cp:revision>
  <dcterms:created xsi:type="dcterms:W3CDTF">2010-04-12T23:12:02Z</dcterms:created>
  <dcterms:modified xsi:type="dcterms:W3CDTF">2022-11-18T12:47:47Z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0x010100A21B4C9E5B89904F9574BF94234367E3</vt:lpwstr>
  </property>
  <property fmtid="{D5CDD505-2E9C-101B-9397-08002B2CF9AE}" pid="3" name="MediaServiceImageTags">
    <vt:lpwstr/>
  </property>
</Properties>
</file>